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wdp" ContentType="image/vnd.ms-phot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3" r:id="rId5"/>
    <p:sldId id="268" r:id="rId6"/>
    <p:sldId id="269" r:id="rId7"/>
    <p:sldId id="270" r:id="rId8"/>
    <p:sldId id="258" r:id="rId9"/>
    <p:sldId id="271" r:id="rId10"/>
    <p:sldId id="273" r:id="rId11"/>
    <p:sldId id="274" r:id="rId12"/>
    <p:sldId id="275" r:id="rId13"/>
    <p:sldId id="276" r:id="rId14"/>
    <p:sldId id="26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66"/>
    <a:srgbClr val="006600"/>
    <a:srgbClr val="80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374" y="-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2" name="Picture 14" descr="https://r.mtdata.ru/r480x-/u19/photo0F6F/20890808034-0/original.jp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1667" b="96667" l="10000" r="90000"/>
                    </a14:imgEffect>
                    <a14:imgEffect>
                      <a14:brightnessContrast contrast="-67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976" r="12600"/>
          <a:stretch/>
        </p:blipFill>
        <p:spPr bwMode="auto">
          <a:xfrm>
            <a:off x="4572000" y="2012051"/>
            <a:ext cx="1339414" cy="13681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http://photoshopia.ru/clipart/data/1319/medium/1442769904315_photoshopia_ru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sharpenSoften amount="-45000"/>
                    </a14:imgEffect>
                    <a14:imgEffect>
                      <a14:brightnessContrast bright="28000" contrast="-31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93543">
            <a:off x="3642434" y="1713882"/>
            <a:ext cx="2721658" cy="33326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i.kam-solnyshko.ru/u/fd/fbdb4e904b11e5a2f1bbf5530a7ed6/-/img%20%281%29.png"/>
          <p:cNvPicPr>
            <a:picLocks noChangeAspect="1" noChangeArrowheads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128" r="5049"/>
          <a:stretch/>
        </p:blipFill>
        <p:spPr bwMode="auto">
          <a:xfrm>
            <a:off x="0" y="4365104"/>
            <a:ext cx="9144000" cy="27432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Скругленный прямоугольник 15"/>
          <p:cNvSpPr/>
          <p:nvPr userDrawn="1"/>
        </p:nvSpPr>
        <p:spPr>
          <a:xfrm>
            <a:off x="4918697" y="5478664"/>
            <a:ext cx="4216591" cy="1296144"/>
          </a:xfrm>
          <a:prstGeom prst="roundRect">
            <a:avLst/>
          </a:prstGeom>
          <a:solidFill>
            <a:srgbClr val="99FF66">
              <a:alpha val="75000"/>
            </a:srgbClr>
          </a:solidFill>
          <a:ln w="50800">
            <a:solidFill>
              <a:srgbClr val="92D050">
                <a:alpha val="7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5090" y="404665"/>
            <a:ext cx="8221366" cy="1080120"/>
          </a:xfr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18697" y="5478664"/>
            <a:ext cx="4216591" cy="1368152"/>
          </a:xfrm>
        </p:spPr>
        <p:txBody>
          <a:bodyPr/>
          <a:lstStyle>
            <a:lvl1pPr marL="0" indent="0" algn="ctr">
              <a:buNone/>
              <a:defRPr>
                <a:solidFill>
                  <a:srgbClr val="00206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gradFill flip="none" rotWithShape="1">
          <a:gsLst>
            <a:gs pos="0">
              <a:srgbClr val="99FF66"/>
            </a:gs>
            <a:gs pos="57000">
              <a:schemeClr val="accent1">
                <a:tint val="44500"/>
                <a:satMod val="160000"/>
              </a:schemeClr>
            </a:gs>
            <a:gs pos="100000">
              <a:srgbClr val="92D050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/>
          <p:cNvSpPr/>
          <p:nvPr userDrawn="1"/>
        </p:nvSpPr>
        <p:spPr>
          <a:xfrm>
            <a:off x="455090" y="404665"/>
            <a:ext cx="8221366" cy="1080119"/>
          </a:xfrm>
          <a:prstGeom prst="roundRect">
            <a:avLst/>
          </a:prstGeom>
          <a:solidFill>
            <a:srgbClr val="99FF66">
              <a:alpha val="75000"/>
            </a:srgbClr>
          </a:solidFill>
          <a:ln w="50800">
            <a:solidFill>
              <a:srgbClr val="92D050">
                <a:alpha val="7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14" descr="https://r.mtdata.ru/r480x-/u19/photo0F6F/20890808034-0/original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1667" b="96667" l="10000" r="90000"/>
                    </a14:imgEffect>
                    <a14:imgEffect>
                      <a14:brightnessContrast contrast="-67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976" r="12600"/>
          <a:stretch/>
        </p:blipFill>
        <p:spPr bwMode="auto">
          <a:xfrm rot="2062218">
            <a:off x="7232974" y="4026964"/>
            <a:ext cx="1339414" cy="13681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525963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16" descr="http://photoshopia.ru/clipart/data/1319/medium/1442769904315_photoshopia_ru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-24000"/>
                    </a14:imgEffect>
                    <a14:imgEffect>
                      <a14:brightnessContrast bright="-7000" contrast="-28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55761">
            <a:off x="6303408" y="3728795"/>
            <a:ext cx="2721658" cy="33326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gradFill flip="none" rotWithShape="1">
          <a:gsLst>
            <a:gs pos="0">
              <a:srgbClr val="99FF66"/>
            </a:gs>
            <a:gs pos="28000">
              <a:schemeClr val="accent1">
                <a:tint val="44500"/>
                <a:satMod val="160000"/>
              </a:schemeClr>
            </a:gs>
            <a:gs pos="100000">
              <a:srgbClr val="92D050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 userDrawn="1"/>
        </p:nvSpPr>
        <p:spPr>
          <a:xfrm>
            <a:off x="455090" y="404665"/>
            <a:ext cx="8221366" cy="1080119"/>
          </a:xfrm>
          <a:prstGeom prst="roundRect">
            <a:avLst/>
          </a:prstGeom>
          <a:solidFill>
            <a:srgbClr val="99FF66">
              <a:alpha val="75000"/>
            </a:srgbClr>
          </a:solidFill>
          <a:ln w="50800">
            <a:solidFill>
              <a:srgbClr val="92D050">
                <a:alpha val="7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4008" y="1600200"/>
            <a:ext cx="404279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2" descr="http://i.kam-solnyshko.ru/u/fd/fbdb4e904b11e5a2f1bbf5530a7ed6/-/img%20%281%29.pn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-19000"/>
                    </a14:imgEffect>
                    <a14:imgEffect>
                      <a14:brightnessContrast contrast="-7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128" r="5049"/>
          <a:stretch/>
        </p:blipFill>
        <p:spPr bwMode="auto">
          <a:xfrm>
            <a:off x="0" y="5229200"/>
            <a:ext cx="9144000" cy="18791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 userDrawn="1"/>
        </p:nvSpPr>
        <p:spPr>
          <a:xfrm>
            <a:off x="455091" y="1700808"/>
            <a:ext cx="3972894" cy="4320480"/>
          </a:xfrm>
          <a:prstGeom prst="roundRect">
            <a:avLst/>
          </a:prstGeom>
          <a:noFill/>
          <a:ln w="50800">
            <a:solidFill>
              <a:srgbClr val="99FF66"/>
            </a:solidFill>
            <a:prstDash val="solid"/>
            <a:round/>
          </a:ln>
          <a:effectLst>
            <a:outerShdw blurRad="63500" sx="102000" sy="102000" algn="ctr" rotWithShape="0">
              <a:schemeClr val="accent3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 userDrawn="1"/>
        </p:nvSpPr>
        <p:spPr>
          <a:xfrm>
            <a:off x="4716016" y="1675112"/>
            <a:ext cx="3960440" cy="4320480"/>
          </a:xfrm>
          <a:prstGeom prst="roundRect">
            <a:avLst/>
          </a:prstGeom>
          <a:noFill/>
          <a:ln w="50800">
            <a:solidFill>
              <a:srgbClr val="99FF66"/>
            </a:solidFill>
            <a:prstDash val="solid"/>
            <a:round/>
          </a:ln>
          <a:effectLst>
            <a:outerShdw blurRad="63500" sx="102000" sy="102000" algn="ctr" rotWithShape="0">
              <a:schemeClr val="accent3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gradFill flip="none" rotWithShape="1">
          <a:gsLst>
            <a:gs pos="0">
              <a:srgbClr val="99FF66"/>
            </a:gs>
            <a:gs pos="63000">
              <a:schemeClr val="accent1">
                <a:tint val="44500"/>
                <a:satMod val="160000"/>
              </a:schemeClr>
            </a:gs>
            <a:gs pos="100000">
              <a:srgbClr val="92D05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12974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6" name="Picture 16" descr="http://photoshopia.ru/clipart/data/1319/medium/1442769904315_photoshopia_ru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-24000"/>
                    </a14:imgEffect>
                    <a14:imgEffect>
                      <a14:brightnessContrast bright="-7000" contrast="-28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75604">
            <a:off x="6477953" y="3728794"/>
            <a:ext cx="2721658" cy="33326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6" descr="http://photoshopia.ru/clipart/data/1319/medium/1442769904315_photoshopia_ru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-24000"/>
                    </a14:imgEffect>
                    <a14:imgEffect>
                      <a14:brightnessContrast bright="-7000" contrast="-28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80742" flipH="1">
            <a:off x="-38655" y="3739698"/>
            <a:ext cx="2442392" cy="33326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https://r.mtdata.ru/r480x-/u19/photo0F6F/20890808034-0/original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1667" b="96667" l="10000" r="90000"/>
                    </a14:imgEffect>
                    <a14:imgEffect>
                      <a14:brightnessContrast contrast="-67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976" r="12600"/>
          <a:stretch/>
        </p:blipFill>
        <p:spPr bwMode="auto">
          <a:xfrm>
            <a:off x="3779912" y="5544607"/>
            <a:ext cx="1339414" cy="13681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bg>
      <p:bgPr shadeToTitle="1"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395536" y="1772816"/>
            <a:ext cx="8280920" cy="1440160"/>
          </a:xfrm>
          <a:prstGeom prst="roundRect">
            <a:avLst/>
          </a:prstGeom>
          <a:solidFill>
            <a:srgbClr val="99FF66">
              <a:alpha val="75000"/>
            </a:srgbClr>
          </a:solidFill>
          <a:ln w="50800">
            <a:solidFill>
              <a:srgbClr val="92D050">
                <a:alpha val="7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08912" cy="1080120"/>
          </a:xfrm>
        </p:spPr>
        <p:txBody>
          <a:bodyPr anchor="t"/>
          <a:lstStyle>
            <a:lvl1pPr algn="ctr">
              <a:defRPr sz="4000" b="1" cap="all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1772816"/>
            <a:ext cx="8265246" cy="1386383"/>
          </a:xfrm>
        </p:spPr>
        <p:txBody>
          <a:bodyPr anchor="b"/>
          <a:lstStyle>
            <a:lvl1pPr marL="0" indent="0" algn="just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14" descr="https://r.mtdata.ru/r480x-/u19/photo0F6F/20890808034-0/original.jp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1667" b="96667" l="10000" r="90000"/>
                    </a14:imgEffect>
                    <a14:imgEffect>
                      <a14:brightnessContrast contrast="-67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976" r="12600"/>
          <a:stretch/>
        </p:blipFill>
        <p:spPr bwMode="auto">
          <a:xfrm rot="2062218">
            <a:off x="2927320" y="4441526"/>
            <a:ext cx="1339414" cy="13681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Номер слайда 5"/>
          <p:cNvSpPr txBox="1">
            <a:spLocks/>
          </p:cNvSpPr>
          <p:nvPr userDrawn="1"/>
        </p:nvSpPr>
        <p:spPr>
          <a:xfrm>
            <a:off x="6553199" y="606831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1" name="Picture 16" descr="http://photoshopia.ru/clipart/data/1319/medium/1442769904315_photoshopia_ru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brightnessContrast bright="26000" contrast="-24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55761">
            <a:off x="1503468" y="3682510"/>
            <a:ext cx="2721658" cy="33326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7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455090" y="404665"/>
            <a:ext cx="8221366" cy="1080119"/>
          </a:xfrm>
          <a:prstGeom prst="roundRect">
            <a:avLst/>
          </a:prstGeom>
          <a:solidFill>
            <a:srgbClr val="99FF66">
              <a:alpha val="66000"/>
            </a:srgbClr>
          </a:solidFill>
          <a:ln w="50800">
            <a:solidFill>
              <a:srgbClr val="92D050">
                <a:alpha val="7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4" r:id="rId4"/>
    <p:sldLayoutId id="2147483651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00206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rgbClr val="002060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rgbClr val="00206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rgbClr val="00206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00206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00206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5090" y="404664"/>
            <a:ext cx="8221366" cy="138126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Кейс – метод и его использование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1900" dirty="0" smtClean="0"/>
              <a:t>Иванова Елена Сергеевна,</a:t>
            </a:r>
            <a:br>
              <a:rPr lang="ru-RU" sz="1900" dirty="0" smtClean="0"/>
            </a:br>
            <a:r>
              <a:rPr lang="ru-RU" sz="1900" dirty="0" smtClean="0"/>
              <a:t>учитель русского языка и литературы</a:t>
            </a:r>
            <a:br>
              <a:rPr lang="ru-RU" sz="1900" dirty="0" smtClean="0"/>
            </a:br>
            <a:r>
              <a:rPr lang="en-US" sz="1900" dirty="0" smtClean="0"/>
              <a:t>I</a:t>
            </a:r>
            <a:r>
              <a:rPr lang="ru-RU" sz="1900" dirty="0" smtClean="0"/>
              <a:t>(первой) квалификационной категории</a:t>
            </a:r>
            <a:endParaRPr lang="ru-RU" sz="1900" dirty="0"/>
          </a:p>
        </p:txBody>
      </p:sp>
    </p:spTree>
    <p:extLst>
      <p:ext uri="{BB962C8B-B14F-4D97-AF65-F5344CB8AC3E}">
        <p14:creationId xmlns="" xmlns:p14="http://schemas.microsoft.com/office/powerpoint/2010/main" val="31260762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Обучающий анализ текста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114800" cy="4525963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3600" b="1" dirty="0" smtClean="0"/>
              <a:t>Выполни задание, используя справочный материал</a:t>
            </a:r>
            <a:r>
              <a:rPr lang="ru-RU" sz="3600" dirty="0" smtClean="0"/>
              <a:t>.</a:t>
            </a:r>
          </a:p>
          <a:p>
            <a:pPr>
              <a:buNone/>
            </a:pPr>
            <a:r>
              <a:rPr lang="ru-RU" sz="3600" dirty="0" smtClean="0"/>
              <a:t>1.   Определите, что перед вами: слова, предложения, текст.</a:t>
            </a:r>
          </a:p>
          <a:p>
            <a:pPr>
              <a:buNone/>
            </a:pPr>
            <a:r>
              <a:rPr lang="ru-RU" sz="3600" dirty="0" smtClean="0"/>
              <a:t>2.   Докажите, что это текст.</a:t>
            </a:r>
          </a:p>
          <a:p>
            <a:pPr>
              <a:buNone/>
            </a:pPr>
            <a:r>
              <a:rPr lang="ru-RU" sz="3600" dirty="0" smtClean="0"/>
              <a:t>3.   Каким типом речи (повествованием, описанием, рассуждением) является данный текст? Докажите.</a:t>
            </a:r>
          </a:p>
          <a:p>
            <a:pPr>
              <a:buNone/>
            </a:pPr>
            <a:r>
              <a:rPr lang="ru-RU" sz="3600" dirty="0" smtClean="0"/>
              <a:t>4.   Определите стиль текста. Докажите.</a:t>
            </a:r>
          </a:p>
          <a:p>
            <a:pPr>
              <a:buNone/>
            </a:pPr>
            <a:r>
              <a:rPr lang="ru-RU" sz="3600" dirty="0" smtClean="0"/>
              <a:t>5.   Определите тему и главную мысль текста.</a:t>
            </a:r>
          </a:p>
          <a:p>
            <a:pPr>
              <a:buNone/>
            </a:pPr>
            <a:r>
              <a:rPr lang="ru-RU" sz="3600" dirty="0" smtClean="0"/>
              <a:t>6.   На что указывает заглавие текста?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b="1" i="1" dirty="0" smtClean="0"/>
              <a:t>Приложение к кейсу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1.   Слово - единица речи. </a:t>
            </a:r>
          </a:p>
          <a:p>
            <a:pPr>
              <a:buNone/>
            </a:pPr>
            <a:r>
              <a:rPr lang="ru-RU" dirty="0" smtClean="0"/>
              <a:t>2.   Предложение - группа слов, связанных по смыслу и грамматически. </a:t>
            </a:r>
          </a:p>
          <a:p>
            <a:pPr>
              <a:buNone/>
            </a:pPr>
            <a:r>
              <a:rPr lang="ru-RU" dirty="0" smtClean="0"/>
              <a:t>3.   Текст - группа предложений, связанных по смыслу и грамматически. </a:t>
            </a:r>
          </a:p>
          <a:p>
            <a:pPr>
              <a:buNone/>
            </a:pPr>
            <a:r>
              <a:rPr lang="ru-RU" dirty="0" smtClean="0"/>
              <a:t>4.   Текст - целостная смысловая единица речи, которая содержит в себе самостоятельное законченное сообщение. </a:t>
            </a:r>
          </a:p>
          <a:p>
            <a:pPr>
              <a:buNone/>
            </a:pPr>
            <a:r>
              <a:rPr lang="ru-RU" dirty="0" smtClean="0"/>
              <a:t>5.   Стихотворение, рассказ, научная статья, заметка в газету, школьное сочинение, обсуждение с приятелем планов на воскресенье - все это виды текстов. </a:t>
            </a:r>
          </a:p>
          <a:p>
            <a:pPr>
              <a:buNone/>
            </a:pPr>
            <a:r>
              <a:rPr lang="ru-RU" dirty="0" smtClean="0"/>
              <a:t>6.   Признаки текста: состоит из группы предложений, предложения связаны по смыслу и с помощью различных грамматических средств (повторением одних и тех же слов, интонацией); имеет заголовок, предложения связаны общей темой, единой мыслью (идеей). </a:t>
            </a:r>
          </a:p>
          <a:p>
            <a:pPr>
              <a:buNone/>
            </a:pPr>
            <a:r>
              <a:rPr lang="ru-RU" dirty="0" smtClean="0"/>
              <a:t>7.   Тема - то, о чем или о ком говорится в тексте. Часто тема отражена в заглавии. </a:t>
            </a:r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263661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6751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600" b="1" dirty="0" smtClean="0"/>
              <a:t>Содержание научно-исследовательского кейса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ru-RU" dirty="0" smtClean="0"/>
              <a:t>Слово и его лексическое значение (работа со словарями)</a:t>
            </a:r>
          </a:p>
          <a:p>
            <a:pPr lvl="0"/>
            <a:r>
              <a:rPr lang="ru-RU" dirty="0" smtClean="0"/>
              <a:t>История происхождения слова (работа со словарями)</a:t>
            </a:r>
          </a:p>
          <a:p>
            <a:pPr lvl="0"/>
            <a:r>
              <a:rPr lang="ru-RU" dirty="0" smtClean="0"/>
              <a:t>Слово и его «родственники»</a:t>
            </a:r>
          </a:p>
          <a:p>
            <a:pPr lvl="0"/>
            <a:r>
              <a:rPr lang="ru-RU" dirty="0" smtClean="0"/>
              <a:t>Синонимы и антонимы</a:t>
            </a:r>
          </a:p>
          <a:p>
            <a:pPr lvl="0"/>
            <a:r>
              <a:rPr lang="ru-RU" dirty="0" smtClean="0"/>
              <a:t>Слово во фразеологических оборотах</a:t>
            </a:r>
          </a:p>
          <a:p>
            <a:pPr lvl="0"/>
            <a:r>
              <a:rPr lang="ru-RU" dirty="0" smtClean="0"/>
              <a:t>Рисунок слова</a:t>
            </a:r>
          </a:p>
          <a:p>
            <a:pPr lvl="0"/>
            <a:r>
              <a:rPr lang="ru-RU" dirty="0" smtClean="0"/>
              <a:t>Слово в фольклоре</a:t>
            </a:r>
          </a:p>
          <a:p>
            <a:pPr lvl="0"/>
            <a:endParaRPr lang="ru-RU" dirty="0" smtClean="0"/>
          </a:p>
          <a:p>
            <a:pPr lvl="0"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13397377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6751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Действия учителя в кейсе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ru-RU" dirty="0" smtClean="0"/>
              <a:t>создание кейса или использование уже имеющегося     </a:t>
            </a:r>
          </a:p>
          <a:p>
            <a:pPr lvl="0"/>
            <a:r>
              <a:rPr lang="ru-RU" dirty="0" smtClean="0"/>
              <a:t>распределение учеников по малым группам (4-6 человек);   </a:t>
            </a:r>
          </a:p>
          <a:p>
            <a:pPr lvl="0"/>
            <a:r>
              <a:rPr lang="ru-RU" dirty="0" smtClean="0"/>
              <a:t>знакомство учащихся с ситуацией, системой оценивания, решений проблемы, сроками выполнения заданий</a:t>
            </a:r>
          </a:p>
          <a:p>
            <a:pPr lvl="0"/>
            <a:r>
              <a:rPr lang="ru-RU" dirty="0" smtClean="0"/>
              <a:t>организация работы учащихся в малых группах;</a:t>
            </a:r>
          </a:p>
          <a:p>
            <a:pPr lvl="0"/>
            <a:r>
              <a:rPr lang="ru-RU" dirty="0" smtClean="0"/>
              <a:t>определение докладчиков;</a:t>
            </a:r>
          </a:p>
          <a:p>
            <a:pPr lvl="0"/>
            <a:r>
              <a:rPr lang="ru-RU" dirty="0" smtClean="0"/>
              <a:t>организация презентации решений в малых группах;       </a:t>
            </a:r>
          </a:p>
          <a:p>
            <a:pPr lvl="0"/>
            <a:r>
              <a:rPr lang="ru-RU" dirty="0" smtClean="0"/>
              <a:t>организация общей дискуссии;                                          </a:t>
            </a:r>
          </a:p>
          <a:p>
            <a:pPr lvl="0"/>
            <a:r>
              <a:rPr lang="ru-RU" dirty="0" smtClean="0"/>
              <a:t>обобщающее выступление учителя, его анализ ситуации  </a:t>
            </a:r>
          </a:p>
          <a:p>
            <a:pPr lvl="0"/>
            <a:r>
              <a:rPr lang="ru-RU" dirty="0" smtClean="0"/>
              <a:t>помощь в оценивании.</a:t>
            </a:r>
          </a:p>
          <a:p>
            <a:pPr lvl="0"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13397377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6751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Стратегии поведении учителя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 smtClean="0"/>
              <a:t>Учитель дает ключи к разгадке в форме дополнительных вопросов или (дополнительной) информации;</a:t>
            </a:r>
          </a:p>
          <a:p>
            <a:pPr lvl="0"/>
            <a:r>
              <a:rPr lang="ru-RU" dirty="0" smtClean="0"/>
              <a:t>В определенных условиях учитель сам дает ответ; </a:t>
            </a:r>
          </a:p>
          <a:p>
            <a:pPr lvl="0"/>
            <a:r>
              <a:rPr lang="ru-RU" dirty="0" smtClean="0"/>
              <a:t>Учитель остается молчаливым (ничего не делает)пока кто-то работает над проблемой. </a:t>
            </a:r>
          </a:p>
          <a:p>
            <a:pPr lvl="0"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13397377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08912" cy="2881460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«Кто постигает новое, лелея старое, тот может быть учителем»               </a:t>
            </a:r>
            <a:br>
              <a:rPr lang="ru-RU" sz="3100" dirty="0" smtClean="0"/>
            </a:br>
            <a:r>
              <a:rPr lang="ru-RU" sz="3100" dirty="0" smtClean="0"/>
              <a:t>						</a:t>
            </a:r>
            <a:r>
              <a:rPr lang="ru-RU" sz="3100" i="1" dirty="0" smtClean="0"/>
              <a:t>Конфуций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1772816"/>
            <a:ext cx="8265246" cy="4513704"/>
          </a:xfrm>
        </p:spPr>
        <p:txBody>
          <a:bodyPr>
            <a:normAutofit fontScale="475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ctr"/>
            <a:endParaRPr lang="ru-RU" sz="5100" dirty="0" smtClean="0">
              <a:solidFill>
                <a:srgbClr val="002060"/>
              </a:solidFill>
            </a:endParaRPr>
          </a:p>
          <a:p>
            <a:pPr algn="ctr"/>
            <a:endParaRPr lang="ru-RU" sz="5100" dirty="0" smtClean="0">
              <a:solidFill>
                <a:srgbClr val="002060"/>
              </a:solidFill>
            </a:endParaRPr>
          </a:p>
          <a:p>
            <a:pPr algn="ctr"/>
            <a:endParaRPr lang="ru-RU" sz="5100" dirty="0" smtClean="0">
              <a:solidFill>
                <a:srgbClr val="002060"/>
              </a:solidFill>
            </a:endParaRPr>
          </a:p>
          <a:p>
            <a:pPr algn="ctr"/>
            <a:endParaRPr lang="ru-RU" sz="5100" dirty="0" smtClean="0">
              <a:solidFill>
                <a:srgbClr val="002060"/>
              </a:solidFill>
            </a:endParaRPr>
          </a:p>
          <a:p>
            <a:pPr algn="ctr"/>
            <a:endParaRPr lang="ru-RU" sz="5100" dirty="0" smtClean="0">
              <a:solidFill>
                <a:srgbClr val="002060"/>
              </a:solidFill>
            </a:endParaRPr>
          </a:p>
          <a:p>
            <a:pPr algn="ctr"/>
            <a:endParaRPr lang="ru-RU" sz="5100" dirty="0" smtClean="0">
              <a:solidFill>
                <a:srgbClr val="002060"/>
              </a:solidFill>
            </a:endParaRPr>
          </a:p>
          <a:p>
            <a:pPr algn="ctr"/>
            <a:endParaRPr lang="ru-RU" sz="5100" dirty="0" smtClean="0">
              <a:solidFill>
                <a:srgbClr val="002060"/>
              </a:solidFill>
            </a:endParaRPr>
          </a:p>
          <a:p>
            <a:pPr algn="ctr"/>
            <a:r>
              <a:rPr lang="ru-RU" sz="5100" dirty="0" smtClean="0">
                <a:solidFill>
                  <a:srgbClr val="002060"/>
                </a:solidFill>
              </a:rPr>
              <a:t>Спасибо за внимание!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70013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«</a:t>
            </a:r>
            <a:r>
              <a:rPr lang="ru-RU" dirty="0" err="1" smtClean="0"/>
              <a:t>Кейсовая</a:t>
            </a:r>
            <a:r>
              <a:rPr lang="ru-RU" dirty="0" smtClean="0"/>
              <a:t> технология (метод) обучения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dirty="0" smtClean="0"/>
              <a:t>– это обучение действием..</a:t>
            </a:r>
          </a:p>
          <a:p>
            <a:r>
              <a:rPr lang="ru-RU" dirty="0" smtClean="0"/>
              <a:t>«…Это метод активного проблемно – ситуационного анализа, основанный на обучении путем решения конкретных задач-ситуаций (кейсов)».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397377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Главное её предназначение: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развивать способность разрабатывать проблемы     и находить их решение (при  этом акцент делается не на получение готовых знаний, а на их выработку, на </a:t>
            </a:r>
            <a:r>
              <a:rPr lang="ru-RU" u="sng" dirty="0" smtClean="0"/>
              <a:t>сотворчество</a:t>
            </a:r>
            <a:r>
              <a:rPr lang="ru-RU" dirty="0" smtClean="0"/>
              <a:t>  учителя и ученика!) </a:t>
            </a:r>
          </a:p>
        </p:txBody>
      </p:sp>
    </p:spTree>
    <p:extLst>
      <p:ext uri="{BB962C8B-B14F-4D97-AF65-F5344CB8AC3E}">
        <p14:creationId xmlns="" xmlns:p14="http://schemas.microsoft.com/office/powerpoint/2010/main" val="13397377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Цели кейс-метода: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ru-RU" dirty="0" smtClean="0"/>
              <a:t>отработка умений работы с информацией;</a:t>
            </a:r>
          </a:p>
          <a:p>
            <a:pPr lvl="0"/>
            <a:r>
              <a:rPr lang="ru-RU" dirty="0" smtClean="0"/>
              <a:t>активизация познавательной деятельности;</a:t>
            </a:r>
          </a:p>
          <a:p>
            <a:pPr lvl="0"/>
            <a:r>
              <a:rPr lang="ru-RU" dirty="0" smtClean="0"/>
              <a:t>повышение мотивации к учебному процессу;</a:t>
            </a:r>
          </a:p>
          <a:p>
            <a:pPr lvl="0"/>
            <a:r>
              <a:rPr lang="ru-RU" dirty="0" smtClean="0"/>
              <a:t>умение делать правильный вывод на основе группового анализа ситуации;</a:t>
            </a:r>
          </a:p>
          <a:p>
            <a:pPr lvl="0"/>
            <a:r>
              <a:rPr lang="ru-RU" dirty="0" smtClean="0"/>
              <a:t>приобретение навыков чёткого и точного изложения собственной точки зрения;</a:t>
            </a:r>
          </a:p>
          <a:p>
            <a:pPr lvl="0"/>
            <a:r>
              <a:rPr lang="ru-RU" dirty="0" smtClean="0"/>
              <a:t>выработка навыков критического оценивания различных точек зрения, осуществления самоанализа, самоконтроля и самооценки.</a:t>
            </a:r>
          </a:p>
        </p:txBody>
      </p:sp>
    </p:spTree>
    <p:extLst>
      <p:ext uri="{BB962C8B-B14F-4D97-AF65-F5344CB8AC3E}">
        <p14:creationId xmlns="" xmlns:p14="http://schemas.microsoft.com/office/powerpoint/2010/main" val="13397377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Виды кейсов: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Практические</a:t>
            </a:r>
          </a:p>
          <a:p>
            <a:r>
              <a:rPr lang="ru-RU" sz="4400" dirty="0" smtClean="0"/>
              <a:t>Обучающие </a:t>
            </a:r>
          </a:p>
          <a:p>
            <a:r>
              <a:rPr lang="ru-RU" sz="4400" dirty="0" smtClean="0"/>
              <a:t>Научно-исследовательские</a:t>
            </a:r>
          </a:p>
          <a:p>
            <a:pPr lvl="0"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13397377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6751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Методы кейс – технологии:</a:t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i="1" dirty="0" smtClean="0"/>
              <a:t>Метод ситуационного анализа </a:t>
            </a:r>
            <a:r>
              <a:rPr lang="ru-RU" dirty="0" smtClean="0"/>
              <a:t>(метод анализа конкретных </a:t>
            </a:r>
            <a:r>
              <a:rPr lang="ru-RU" i="1" dirty="0" smtClean="0"/>
              <a:t>ситуаций, ситуационные задачи и упражнения)</a:t>
            </a:r>
            <a:endParaRPr lang="ru-RU" dirty="0" smtClean="0"/>
          </a:p>
          <a:p>
            <a:r>
              <a:rPr lang="ru-RU" i="1" dirty="0" smtClean="0"/>
              <a:t>Метод инцидента;</a:t>
            </a:r>
            <a:endParaRPr lang="ru-RU" dirty="0" smtClean="0"/>
          </a:p>
          <a:p>
            <a:r>
              <a:rPr lang="ru-RU" i="1" dirty="0" smtClean="0"/>
              <a:t>Метод ситуационно-ролевых игр;</a:t>
            </a:r>
            <a:endParaRPr lang="ru-RU" dirty="0" smtClean="0"/>
          </a:p>
          <a:p>
            <a:r>
              <a:rPr lang="ru-RU" i="1" dirty="0" smtClean="0"/>
              <a:t>Метод разбора деловой корреспонденции;</a:t>
            </a:r>
            <a:endParaRPr lang="ru-RU" dirty="0" smtClean="0"/>
          </a:p>
          <a:p>
            <a:r>
              <a:rPr lang="ru-RU" i="1" dirty="0" smtClean="0"/>
              <a:t>Игровое проектирование;</a:t>
            </a:r>
            <a:endParaRPr lang="ru-RU" dirty="0" smtClean="0"/>
          </a:p>
          <a:p>
            <a:r>
              <a:rPr lang="ru-RU" i="1" dirty="0" smtClean="0"/>
              <a:t>Метод дискуссии.</a:t>
            </a:r>
            <a:endParaRPr lang="ru-RU" dirty="0" smtClean="0"/>
          </a:p>
          <a:p>
            <a:pPr lvl="0"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13397377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6751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Как создать кейс?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4400" dirty="0" smtClean="0"/>
              <a:t>Для кого и чего пишется кейс?</a:t>
            </a:r>
          </a:p>
          <a:p>
            <a:pPr lvl="0"/>
            <a:r>
              <a:rPr lang="ru-RU" sz="4400" dirty="0" smtClean="0"/>
              <a:t>Чему должны научиться дети?</a:t>
            </a:r>
          </a:p>
          <a:p>
            <a:pPr lvl="0"/>
            <a:r>
              <a:rPr lang="ru-RU" sz="4400" dirty="0" smtClean="0"/>
              <a:t>Какие уроки они из этого извлекут?</a:t>
            </a:r>
          </a:p>
          <a:p>
            <a:pPr lvl="0"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13397377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Кейс: Как уберечь себя от беды?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Почему у сказки трагический конец;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Составьте памятку безопасного поведения колобка в лесу;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Придумайте свой конец  для сказки и сделайте вывод, чему научит ваша сказка;</a:t>
            </a:r>
          </a:p>
          <a:p>
            <a:pPr marL="514350" indent="-514350">
              <a:buNone/>
            </a:pPr>
            <a:r>
              <a:rPr lang="ru-RU" u="sng" dirty="0" smtClean="0"/>
              <a:t>Итог работы: </a:t>
            </a:r>
            <a:r>
              <a:rPr lang="ru-RU" dirty="0" smtClean="0"/>
              <a:t>Создание памятки безопасного поведения</a:t>
            </a:r>
            <a:br>
              <a:rPr lang="ru-RU" dirty="0" smtClean="0"/>
            </a:br>
            <a:r>
              <a:rPr lang="ru-RU" dirty="0" smtClean="0"/>
              <a:t>(по мнению детей)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u="sng" dirty="0" smtClean="0"/>
              <a:t>Уроки,</a:t>
            </a:r>
            <a:br>
              <a:rPr lang="ru-RU" u="sng" dirty="0" smtClean="0"/>
            </a:br>
            <a:r>
              <a:rPr lang="ru-RU" u="sng" dirty="0" smtClean="0"/>
              <a:t>которая преподнесла сказка.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Быть послушным;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Не играть на подоконнике! Опасно;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Не разговаривать с незнакомцами;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Не быть хвастливым;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Читать сказки;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Не оставлять совсем маленьких детей дома одних.</a:t>
            </a:r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263661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6751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000" b="1" dirty="0" smtClean="0"/>
              <a:t>Составление памятки-алгоритма написания безударной гласной в корне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Как правильно написать слово «</a:t>
            </a:r>
            <a:r>
              <a:rPr lang="ru-RU" dirty="0" err="1" smtClean="0"/>
              <a:t>зв</a:t>
            </a:r>
            <a:r>
              <a:rPr lang="ru-RU" dirty="0" smtClean="0"/>
              <a:t>..</a:t>
            </a:r>
            <a:r>
              <a:rPr lang="ru-RU" dirty="0" err="1" smtClean="0"/>
              <a:t>зда</a:t>
            </a:r>
            <a:r>
              <a:rPr lang="ru-RU" dirty="0" smtClean="0"/>
              <a:t>»?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Каков алгоритм твоих действий?</a:t>
            </a:r>
          </a:p>
          <a:p>
            <a:pPr lvl="0"/>
            <a:r>
              <a:rPr lang="ru-RU" i="1" dirty="0" smtClean="0"/>
              <a:t>Ставлю ударение</a:t>
            </a:r>
            <a:endParaRPr lang="ru-RU" dirty="0" smtClean="0"/>
          </a:p>
          <a:p>
            <a:pPr lvl="0"/>
            <a:r>
              <a:rPr lang="ru-RU" i="1" dirty="0" smtClean="0"/>
              <a:t>Выделяю в слове  корень</a:t>
            </a:r>
            <a:endParaRPr lang="ru-RU" dirty="0" smtClean="0"/>
          </a:p>
          <a:p>
            <a:pPr lvl="0"/>
            <a:r>
              <a:rPr lang="ru-RU" i="1" dirty="0" smtClean="0"/>
              <a:t>Определяю графически орфограмму в слове «звезда»</a:t>
            </a:r>
            <a:endParaRPr lang="ru-RU" dirty="0" smtClean="0"/>
          </a:p>
          <a:p>
            <a:pPr lvl="0"/>
            <a:r>
              <a:rPr lang="ru-RU" i="1" dirty="0" smtClean="0"/>
              <a:t>Подбираю проверочное слово</a:t>
            </a:r>
            <a:endParaRPr lang="ru-RU" dirty="0" smtClean="0"/>
          </a:p>
          <a:p>
            <a:pPr lvl="0"/>
            <a:r>
              <a:rPr lang="ru-RU" i="1" dirty="0" smtClean="0"/>
              <a:t>Приведи примеры на это правило</a:t>
            </a:r>
            <a:endParaRPr lang="ru-RU" dirty="0" smtClean="0"/>
          </a:p>
          <a:p>
            <a:pPr lvl="0"/>
            <a:r>
              <a:rPr lang="ru-RU" i="1" dirty="0" smtClean="0"/>
              <a:t>Сформулируй правило, сверь его с учебником</a:t>
            </a:r>
            <a:endParaRPr lang="ru-RU" dirty="0" smtClean="0"/>
          </a:p>
          <a:p>
            <a:pPr lvl="0"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133973773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614</Words>
  <Application>Microsoft Office PowerPoint</Application>
  <PresentationFormat>Экран (4:3)</PresentationFormat>
  <Paragraphs>104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Кейс – метод и его использование</vt:lpstr>
      <vt:lpstr>«Кейсовая технология (метод) обучения</vt:lpstr>
      <vt:lpstr>Главное её предназначение:</vt:lpstr>
      <vt:lpstr> Цели кейс-метода: </vt:lpstr>
      <vt:lpstr> Виды кейсов: </vt:lpstr>
      <vt:lpstr>  Методы кейс – технологии:   </vt:lpstr>
      <vt:lpstr>    Как создать кейс?    </vt:lpstr>
      <vt:lpstr> Кейс: Как уберечь себя от беды? </vt:lpstr>
      <vt:lpstr>    Составление памятки-алгоритма написания безударной гласной в корне    </vt:lpstr>
      <vt:lpstr> Обучающий анализ текста </vt:lpstr>
      <vt:lpstr>    Содержание научно-исследовательского кейса    </vt:lpstr>
      <vt:lpstr>    Действия учителя в кейсе     </vt:lpstr>
      <vt:lpstr>    Стратегии поведении учителя    </vt:lpstr>
      <vt:lpstr>   «Кто постигает новое, лелея старое, тот может быть учителем»                      Конфуций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для создания презентации</dc:title>
  <dc:creator>Павел Погодаев</dc:creator>
  <cp:lastModifiedBy>DNA7 X86</cp:lastModifiedBy>
  <cp:revision>19</cp:revision>
  <dcterms:created xsi:type="dcterms:W3CDTF">2017-01-04T14:26:05Z</dcterms:created>
  <dcterms:modified xsi:type="dcterms:W3CDTF">2017-12-12T12:18:13Z</dcterms:modified>
</cp:coreProperties>
</file>