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61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00FA9"/>
    <a:srgbClr val="2E2381"/>
    <a:srgbClr val="006600"/>
    <a:srgbClr val="7A0000"/>
    <a:srgbClr val="4D23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4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0CC62-170A-4470-9CE5-FC7614C499EA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9CD1B-AF28-40F4-8C92-EAF46E5BF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C6A5-1DAB-4F52-9558-DCBBA82BD6F9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56C0E-5850-4EED-9F3E-1E8CDC004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A2498-760B-44FB-81AC-E3E43BE494C8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529EE-C9FA-46B4-9217-3A34C78F7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49FF9-003E-4F88-93CF-790E536F793E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D274-BD10-4A17-96F6-3EF507AA1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3F4C8-2819-4690-96E2-7EADE8CED822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AF776-0294-4405-9B26-2446D5B61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2B5F0-E6BC-4561-8299-7C8E548E319F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1E905-8A21-4E4E-BDE9-512A9452E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C921-8D5D-4E79-95AA-130850FCA794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ED325-BF41-4805-BB99-A02587523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C18F-AA66-4339-9B67-2F6D9A80FF8D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F9BE9-5FFB-4D7F-80C3-FCB931ACD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226ED-ED8C-443B-89D1-71A402F26839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0739B-60EF-4840-9A4B-6558D523F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F0368-9071-4C3C-B7A0-B275A89FD8E9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65A29-F5F2-4E49-A963-2D5B15EC5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EB32-0DCD-4F14-B0AB-74DB2F12C83D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25B78-EDF1-481E-92CA-6EA2E29BA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C07B42-CA70-42F3-854A-6413B1D86108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0507BC-4916-4C2C-BFB0-09576170E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01738" y="727075"/>
            <a:ext cx="7246937" cy="2554288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4D2307"/>
                </a:solidFill>
                <a:latin typeface="Palatino Linotype" pitchFamily="18" charset="0"/>
                <a:cs typeface="+mn-cs"/>
              </a:rPr>
              <a:t>Методы, приёмы и формы развития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4D2307"/>
                </a:solidFill>
                <a:latin typeface="Palatino Linotype" pitchFamily="18" charset="0"/>
                <a:cs typeface="+mn-cs"/>
              </a:rPr>
              <a:t>коммуникативно-речевых УУД </a:t>
            </a:r>
            <a:endParaRPr lang="ru-RU" sz="3200" dirty="0">
              <a:solidFill>
                <a:srgbClr val="4D2307"/>
              </a:solidFill>
              <a:latin typeface="Palatino Linotype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4D2307"/>
                </a:solidFill>
                <a:latin typeface="Palatino Linotype" pitchFamily="18" charset="0"/>
                <a:cs typeface="+mn-cs"/>
              </a:rPr>
              <a:t>при подготовке к ГИА по русскому языку. </a:t>
            </a:r>
            <a:endParaRPr lang="ru-RU" sz="3200" i="1" dirty="0">
              <a:ln w="0"/>
              <a:solidFill>
                <a:srgbClr val="4D2307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Palatino Linotype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651125" y="4135438"/>
            <a:ext cx="43053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300FA9"/>
                </a:solidFill>
                <a:latin typeface="Calibri" pitchFamily="34" charset="0"/>
              </a:rPr>
              <a:t>Игнатьева Лариса Васильевна</a:t>
            </a:r>
          </a:p>
          <a:p>
            <a:pPr algn="ctr"/>
            <a:r>
              <a:rPr lang="ru-RU" sz="2000">
                <a:solidFill>
                  <a:srgbClr val="300FA9"/>
                </a:solidFill>
                <a:latin typeface="Calibri" pitchFamily="34" charset="0"/>
              </a:rPr>
              <a:t>учитель русского языка и литературы </a:t>
            </a:r>
          </a:p>
          <a:p>
            <a:pPr algn="ctr"/>
            <a:r>
              <a:rPr lang="en-US" sz="2000">
                <a:solidFill>
                  <a:srgbClr val="300FA9"/>
                </a:solidFill>
                <a:latin typeface="Calibri" pitchFamily="34" charset="0"/>
              </a:rPr>
              <a:t>I</a:t>
            </a:r>
            <a:r>
              <a:rPr lang="ru-RU" sz="2000">
                <a:solidFill>
                  <a:srgbClr val="300FA9"/>
                </a:solidFill>
                <a:latin typeface="Calibri" pitchFamily="34" charset="0"/>
              </a:rPr>
              <a:t> квалификационной категории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54013" y="523875"/>
            <a:ext cx="8326437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Нестандартные задания:</a:t>
            </a:r>
          </a:p>
          <a:p>
            <a:pPr algn="ctr"/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диктанты «на засыпку»;</a:t>
            </a:r>
          </a:p>
          <a:p>
            <a:pPr algn="just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редактирование предложений и текстов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, максимально насыщенных однотипными элементами (речевыми ошибками, неуместно употребленными словами и конструкциями);</a:t>
            </a:r>
          </a:p>
          <a:p>
            <a:pPr algn="just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подбор однотипных языковых единиц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(синонимов, родственных слов и др.) к данной – по принципу «кто больше?»;</a:t>
            </a:r>
          </a:p>
          <a:p>
            <a:pPr algn="just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упражнения с выборочным ответом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(выбор правильного варианта из нескольких предложенных или исключение явления из ряда по принципу «третий лишний»),  лингвистический диктант и т.д. 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0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1582738" y="290513"/>
            <a:ext cx="5349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Правила для учителя.</a:t>
            </a:r>
            <a:endParaRPr lang="ru-RU" sz="320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287338" y="1209675"/>
            <a:ext cx="5321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300FA9"/>
                </a:solidFill>
                <a:latin typeface="Palatino Linotype" pitchFamily="18" charset="0"/>
                <a:cs typeface="Times New Roman" pitchFamily="18" charset="0"/>
              </a:rPr>
              <a:t>Правило 1. </a:t>
            </a:r>
            <a:r>
              <a:rPr lang="ru-RU" sz="2800" b="1">
                <a:latin typeface="Palatino Linotype" pitchFamily="18" charset="0"/>
                <a:cs typeface="Times New Roman" pitchFamily="18" charset="0"/>
              </a:rPr>
              <a:t>«Учись учиться!»</a:t>
            </a:r>
            <a:endParaRPr lang="ru-RU" sz="2800">
              <a:latin typeface="Palatino Linotype" pitchFamily="18" charset="0"/>
            </a:endParaRPr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273050" y="2014538"/>
            <a:ext cx="8870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300FA9"/>
                </a:solidFill>
                <a:latin typeface="Palatino Linotype" pitchFamily="18" charset="0"/>
                <a:cs typeface="Times New Roman" pitchFamily="18" charset="0"/>
              </a:rPr>
              <a:t>Правило 2. </a:t>
            </a:r>
            <a:r>
              <a:rPr lang="ru-RU" sz="2800" b="1">
                <a:latin typeface="Palatino Linotype" pitchFamily="18" charset="0"/>
                <a:cs typeface="Times New Roman" pitchFamily="18" charset="0"/>
              </a:rPr>
              <a:t>«Правильно выбирай стратегию!»</a:t>
            </a:r>
            <a:endParaRPr lang="ru-RU" sz="2800">
              <a:latin typeface="Palatino Linotype" pitchFamily="18" charset="0"/>
            </a:endParaRP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31775" y="2879725"/>
            <a:ext cx="8050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300FA9"/>
                </a:solidFill>
                <a:latin typeface="Palatino Linotype" pitchFamily="18" charset="0"/>
                <a:cs typeface="Times New Roman" pitchFamily="18" charset="0"/>
              </a:rPr>
              <a:t>Правило 3.</a:t>
            </a:r>
            <a:r>
              <a:rPr lang="ru-RU" sz="2400" b="1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ru-RU" sz="2800" b="1">
                <a:latin typeface="Palatino Linotype" pitchFamily="18" charset="0"/>
                <a:cs typeface="Times New Roman" pitchFamily="18" charset="0"/>
              </a:rPr>
              <a:t>«Знать своего врага - почти победа!» </a:t>
            </a:r>
          </a:p>
          <a:p>
            <a:r>
              <a:rPr lang="ru-RU" sz="2800" b="1">
                <a:latin typeface="Palatino Linotype" pitchFamily="18" charset="0"/>
                <a:cs typeface="Times New Roman" pitchFamily="18" charset="0"/>
              </a:rPr>
              <a:t>                        </a:t>
            </a:r>
            <a:endParaRPr lang="ru-RU" sz="2800">
              <a:latin typeface="Palatino Linotype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797050" y="1898650"/>
            <a:ext cx="55626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i="1">
                <a:solidFill>
                  <a:srgbClr val="0000FF"/>
                </a:solidFill>
                <a:latin typeface="Monotype Corsiva" pitchFamily="66" charset="0"/>
              </a:rPr>
              <a:t>СПАСИБО</a:t>
            </a:r>
            <a:br>
              <a:rPr lang="ru-RU" sz="5400" i="1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sz="5400" i="1">
                <a:solidFill>
                  <a:srgbClr val="0000FF"/>
                </a:solidFill>
                <a:latin typeface="Monotype Corsiva" pitchFamily="66" charset="0"/>
              </a:rPr>
              <a:t>ЗА</a:t>
            </a:r>
          </a:p>
          <a:p>
            <a:pPr algn="ctr"/>
            <a:r>
              <a:rPr lang="ru-RU" sz="5400" i="1">
                <a:solidFill>
                  <a:srgbClr val="0000FF"/>
                </a:solidFill>
                <a:latin typeface="Monotype Corsiva" pitchFamily="66" charset="0"/>
              </a:rPr>
              <a:t> ВНИМАНИЕ</a:t>
            </a: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163513" y="273050"/>
            <a:ext cx="8980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A0000"/>
                </a:solidFill>
                <a:latin typeface="Calibri" pitchFamily="34" charset="0"/>
              </a:rPr>
              <a:t>Содержание, обеспечивающее формирование </a:t>
            </a:r>
          </a:p>
          <a:p>
            <a:pPr algn="ctr"/>
            <a:r>
              <a:rPr lang="ru-RU" sz="2000" b="1">
                <a:solidFill>
                  <a:srgbClr val="7A0000"/>
                </a:solidFill>
                <a:latin typeface="Calibri" pitchFamily="34" charset="0"/>
              </a:rPr>
              <a:t>коммуникативной компетенции: </a:t>
            </a:r>
          </a:p>
        </p:txBody>
      </p:sp>
      <p:sp>
        <p:nvSpPr>
          <p:cNvPr id="15363" name="Прямоугольник 6"/>
          <p:cNvSpPr>
            <a:spLocks noChangeArrowheads="1"/>
          </p:cNvSpPr>
          <p:nvPr/>
        </p:nvSpPr>
        <p:spPr bwMode="auto">
          <a:xfrm>
            <a:off x="4675188" y="1211263"/>
            <a:ext cx="4114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1. Речь и речевое общение. </a:t>
            </a:r>
          </a:p>
        </p:txBody>
      </p:sp>
      <p:sp>
        <p:nvSpPr>
          <p:cNvPr id="15364" name="Прямоугольник 7"/>
          <p:cNvSpPr>
            <a:spLocks noChangeArrowheads="1"/>
          </p:cNvSpPr>
          <p:nvPr/>
        </p:nvSpPr>
        <p:spPr bwMode="auto">
          <a:xfrm>
            <a:off x="3792538" y="2520950"/>
            <a:ext cx="3714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2. Речевая деятельность. </a:t>
            </a:r>
          </a:p>
        </p:txBody>
      </p:sp>
      <p:sp>
        <p:nvSpPr>
          <p:cNvPr id="15365" name="Прямоугольник 8"/>
          <p:cNvSpPr>
            <a:spLocks noChangeArrowheads="1"/>
          </p:cNvSpPr>
          <p:nvPr/>
        </p:nvSpPr>
        <p:spPr bwMode="auto">
          <a:xfrm>
            <a:off x="1150938" y="3708400"/>
            <a:ext cx="611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3. Текст. Текст как речевое произведение.</a:t>
            </a:r>
          </a:p>
        </p:txBody>
      </p:sp>
      <p:sp>
        <p:nvSpPr>
          <p:cNvPr id="15366" name="Прямоугольник 9"/>
          <p:cNvSpPr>
            <a:spLocks noChangeArrowheads="1"/>
          </p:cNvSpPr>
          <p:nvPr/>
        </p:nvSpPr>
        <p:spPr bwMode="auto">
          <a:xfrm>
            <a:off x="163513" y="5100638"/>
            <a:ext cx="6303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Palatino Linotype" pitchFamily="18" charset="0"/>
              </a:rPr>
              <a:t>4. Функциональные разновидности языка. 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346075" y="282575"/>
            <a:ext cx="87979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cs typeface="Times New Roman" pitchFamily="18" charset="0"/>
              </a:rPr>
              <a:t>Формирование коммуникативных и языковых компетенций. </a:t>
            </a:r>
            <a:endParaRPr lang="ru-RU" sz="2400">
              <a:solidFill>
                <a:srgbClr val="C00000"/>
              </a:solidFill>
            </a:endParaRPr>
          </a:p>
          <a:p>
            <a:pPr algn="ctr" eaLnBrk="0" hangingPunct="0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68338" y="831850"/>
          <a:ext cx="7943850" cy="5814060"/>
        </p:xfrm>
        <a:graphic>
          <a:graphicData uri="http://schemas.openxmlformats.org/drawingml/2006/table">
            <a:tbl>
              <a:tblPr/>
              <a:tblGrid>
                <a:gridCol w="2506662"/>
                <a:gridCol w="2717800"/>
                <a:gridCol w="2719388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Компетенции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Общепредметные компетенции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65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Коммуникативная компетенция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Устный диалог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Задавание вопросов собеседнику.</a:t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Конструирование ответа на вопрос.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Диалог в письменной форме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Самопрезентация в форме резюме.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Полилог(коллективная дискуссия)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Ролевая форма представления текста произведения.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65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Языковая компетенция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Орфографическая и пунктуационная грамотность.</a:t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Составление документации.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Орфоэпические нормы.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Чтение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Выразительность, эмоциональность, чёткость.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1290638" y="541338"/>
            <a:ext cx="6745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Palatino Linotype" pitchFamily="18" charset="0"/>
              </a:rPr>
              <a:t>Современные педагогические технологии</a:t>
            </a: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382588" y="1214438"/>
            <a:ext cx="846137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ru-RU" sz="3200">
                <a:latin typeface="Palatino Linotype" pitchFamily="18" charset="0"/>
              </a:rPr>
              <a:t>технология критического мышления;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>
                <a:latin typeface="Palatino Linotype" pitchFamily="18" charset="0"/>
              </a:rPr>
              <a:t> проектная деятельность;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>
                <a:latin typeface="Palatino Linotype" pitchFamily="18" charset="0"/>
              </a:rPr>
              <a:t> исследовательская работа;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>
                <a:latin typeface="Palatino Linotype" pitchFamily="18" charset="0"/>
              </a:rPr>
              <a:t>  дискуссионная технология;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3200">
                <a:latin typeface="Palatino Linotype" pitchFamily="18" charset="0"/>
              </a:rPr>
              <a:t> коллективная и индивидуальная        мыслительная деятельность</a:t>
            </a: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95325" y="236538"/>
            <a:ext cx="7629525" cy="60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>
              <a:tabLst>
                <a:tab pos="457200" algn="l"/>
              </a:tabLst>
            </a:pPr>
            <a:r>
              <a:rPr lang="ru-RU" sz="2800" b="1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Коммуникативные умения и навыки:</a:t>
            </a:r>
            <a:endParaRPr lang="ru-RU" sz="2800" b="1">
              <a:solidFill>
                <a:srgbClr val="C00000"/>
              </a:solidFill>
              <a:latin typeface="Palatino Linotype" pitchFamily="18" charset="0"/>
            </a:endParaRP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Умение понять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тему сообщения, логику развития мысли,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извлечь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нужную информацию (полно или частично),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проникнуть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в смысл высказывания - слушание;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навыки 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изучающего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чтения;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 умения 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ведения диалога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построения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монологического высказывания - 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говорение;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умений, осмысливая тему и основную мысль (идею) высказывания,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собирать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систематизировать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материал,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составлять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план, пользоваться различными типами речи,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строить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высказывание в определенном стиле,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отбирать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языковые средства,</a:t>
            </a:r>
          </a:p>
          <a:p>
            <a:pPr indent="449263" algn="just" eaLnBrk="0" hangingPunct="0">
              <a:lnSpc>
                <a:spcPct val="150000"/>
              </a:lnSpc>
              <a:buFontTx/>
              <a:buChar char="•"/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овершенствовать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высказывание - письмо, говорение.</a:t>
            </a: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300038" y="288925"/>
            <a:ext cx="76565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2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Виды анализа текста на уроке русского языка:</a:t>
            </a:r>
            <a:r>
              <a:rPr lang="ru-RU" sz="24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49263" algn="just">
              <a:buFont typeface="Wingdings" pitchFamily="2" charset="2"/>
              <a:buChar char="§"/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культурологический, </a:t>
            </a:r>
          </a:p>
          <a:p>
            <a:pPr indent="449263" algn="just">
              <a:buFont typeface="Wingdings" pitchFamily="2" charset="2"/>
              <a:buChar char="§"/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литературоведческий, </a:t>
            </a:r>
          </a:p>
          <a:p>
            <a:pPr indent="449263" algn="just">
              <a:buFont typeface="Wingdings" pitchFamily="2" charset="2"/>
              <a:buChar char="§"/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лингвистический, </a:t>
            </a:r>
          </a:p>
          <a:p>
            <a:pPr indent="449263" algn="just">
              <a:buFont typeface="Wingdings" pitchFamily="2" charset="2"/>
              <a:buChar char="§"/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лингвосмысловой и комплексный.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401888" y="2695575"/>
            <a:ext cx="61690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24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Форм работы с текстом</a:t>
            </a:r>
            <a:r>
              <a:rPr lang="ru-RU" sz="24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синтаксическая пятиминутка;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включи воображение;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напиши подобно;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через дополнительное задание к диктанту;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составление таблицы.</a:t>
            </a:r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395288" y="349250"/>
            <a:ext cx="87487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Palatino Linotype" pitchFamily="18" charset="0"/>
              </a:rPr>
              <a:t>Приемы, направленные на осмысление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Palatino Linotype" pitchFamily="18" charset="0"/>
              </a:rPr>
              <a:t>содержания текста: </a:t>
            </a: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723900" y="1435100"/>
            <a:ext cx="73834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000" b="1" i="1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с пометками»</a:t>
            </a:r>
            <a:endParaRPr lang="ru-RU" sz="20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ü"/>
            </a:pPr>
            <a:r>
              <a:rPr 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«Чтение с остановками» </a:t>
            </a:r>
          </a:p>
          <a:p>
            <a:pPr algn="just" eaLnBrk="0" hangingPunct="0">
              <a:buFont typeface="Wingdings" pitchFamily="2" charset="2"/>
              <a:buChar char="ü"/>
            </a:pPr>
            <a:r>
              <a:rPr 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«Чтение с остановками» открывает возможности целостного       видения произведения:</a:t>
            </a:r>
            <a:endParaRPr lang="ru-RU" sz="20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2484438" y="2825750"/>
            <a:ext cx="6332537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 i="1">
                <a:solidFill>
                  <a:srgbClr val="2E2381"/>
                </a:solidFill>
                <a:latin typeface="Times New Roman" pitchFamily="18" charset="0"/>
                <a:cs typeface="Times New Roman" pitchFamily="18" charset="0"/>
              </a:rPr>
              <a:t>Примерные вопросы:</a:t>
            </a:r>
            <a:endParaRPr lang="ru-RU" b="1">
              <a:solidFill>
                <a:srgbClr val="2E238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Какие ассоциации вызывают у вас имена, фамилии героев?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Что вы почувствовали, прочитав эту часть? Какие ощущения у вас возникли?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Какие ваши ожидания подтвердились? Что было неожиданным?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Как вы думаете, чем закончится рассказ? Как вы бы его закончили?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1292225" y="876300"/>
            <a:ext cx="67595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«Толстые и тонкие вопросы»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развивает умение задавать вопросы, анализировать, интерпретировать текст. </a:t>
            </a:r>
          </a:p>
          <a:p>
            <a:pPr algn="just"/>
            <a:endParaRPr lang="ru-RU" sz="2400" i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>
                <a:solidFill>
                  <a:srgbClr val="300FA9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endParaRPr lang="ru-RU" sz="2400" b="1">
              <a:solidFill>
                <a:srgbClr val="300FA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Кто...?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Что...?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Когда...?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Как звать...?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Согласны ли вы 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Верно ли ...?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Рисунок 1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62763"/>
          </a:xfrm>
          <a:noFill/>
          <a:ln/>
        </p:spPr>
      </p:pic>
      <p:pic>
        <p:nvPicPr>
          <p:cNvPr id="24581" name="Picture 5" descr="slide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322263"/>
            <a:ext cx="8139113" cy="61055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</TotalTime>
  <Words>323</Words>
  <Application>Microsoft Office PowerPoint</Application>
  <PresentationFormat>Экран (4:3)</PresentationFormat>
  <Paragraphs>90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лариса</cp:lastModifiedBy>
  <cp:revision>44</cp:revision>
  <dcterms:created xsi:type="dcterms:W3CDTF">2013-11-19T05:52:05Z</dcterms:created>
  <dcterms:modified xsi:type="dcterms:W3CDTF">2017-12-14T01:29:48Z</dcterms:modified>
</cp:coreProperties>
</file>